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oboto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regular.fntdata"/><Relationship Id="rId10" Type="http://schemas.openxmlformats.org/officeDocument/2006/relationships/slide" Target="slides/slide5.xml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106c13bdbd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106c13bdbd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106c13bdbd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106c13bdbd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106c13bdbd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106c13bdbd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106c13bdbd_0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106c13bdbd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/>
          <p:nvPr/>
        </p:nvSpPr>
        <p:spPr>
          <a:xfrm>
            <a:off x="2382" y="4800600"/>
            <a:ext cx="9141600" cy="3429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"/>
          <p:cNvSpPr txBox="1"/>
          <p:nvPr>
            <p:ph type="ctrTitle"/>
          </p:nvPr>
        </p:nvSpPr>
        <p:spPr>
          <a:xfrm>
            <a:off x="822960" y="569214"/>
            <a:ext cx="7543800" cy="2674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sz="800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825038" y="3341716"/>
            <a:ext cx="75438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21" name="Google Shape;21;p2"/>
          <p:cNvCxnSpPr/>
          <p:nvPr/>
        </p:nvCxnSpPr>
        <p:spPr>
          <a:xfrm>
            <a:off x="905744" y="3257550"/>
            <a:ext cx="740670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2"/>
          <p:cNvSpPr/>
          <p:nvPr/>
        </p:nvSpPr>
        <p:spPr>
          <a:xfrm>
            <a:off x="0" y="4750736"/>
            <a:ext cx="9144000" cy="49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1"/>
          <p:cNvSpPr txBox="1"/>
          <p:nvPr>
            <p:ph type="title"/>
          </p:nvPr>
        </p:nvSpPr>
        <p:spPr>
          <a:xfrm>
            <a:off x="822960" y="214953"/>
            <a:ext cx="7543800" cy="10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1"/>
          <p:cNvSpPr txBox="1"/>
          <p:nvPr>
            <p:ph idx="1" type="body"/>
          </p:nvPr>
        </p:nvSpPr>
        <p:spPr>
          <a:xfrm rot="5400000">
            <a:off x="3086160" y="-878900"/>
            <a:ext cx="3017400" cy="75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6" name="Google Shape;86;p11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1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1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2"/>
          <p:cNvSpPr/>
          <p:nvPr/>
        </p:nvSpPr>
        <p:spPr>
          <a:xfrm>
            <a:off x="2382" y="4800600"/>
            <a:ext cx="9141600" cy="3429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2"/>
          <p:cNvSpPr/>
          <p:nvPr/>
        </p:nvSpPr>
        <p:spPr>
          <a:xfrm>
            <a:off x="12" y="4750737"/>
            <a:ext cx="9144000" cy="4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2"/>
          <p:cNvSpPr txBox="1"/>
          <p:nvPr>
            <p:ph type="title"/>
          </p:nvPr>
        </p:nvSpPr>
        <p:spPr>
          <a:xfrm rot="5400000">
            <a:off x="5369550" y="1483427"/>
            <a:ext cx="4320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2"/>
          <p:cNvSpPr txBox="1"/>
          <p:nvPr>
            <p:ph idx="1" type="body"/>
          </p:nvPr>
        </p:nvSpPr>
        <p:spPr>
          <a:xfrm rot="5400000">
            <a:off x="1368975" y="-431174"/>
            <a:ext cx="4320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4" name="Google Shape;94;p12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2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2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9" name="Google Shape;99;p1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00" name="Google Shape;100;p1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1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2" name="Google Shape;102;p13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03" name="Google Shape;103;p13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rmAutofit/>
          </a:bodyPr>
          <a:lstStyle>
            <a:lvl1pPr indent="-355600" lvl="0" marL="457200">
              <a:spcBef>
                <a:spcPts val="1200"/>
              </a:spcBef>
              <a:spcAft>
                <a:spcPts val="0"/>
              </a:spcAft>
              <a:buSzPts val="2000"/>
              <a:buChar char=" "/>
              <a:defRPr/>
            </a:lvl1pPr>
            <a:lvl2pPr indent="-342900" lvl="1" marL="914400"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17500" lvl="2" marL="1371600">
              <a:spcBef>
                <a:spcPts val="400"/>
              </a:spcBef>
              <a:spcAft>
                <a:spcPts val="0"/>
              </a:spcAft>
              <a:buSzPts val="1400"/>
              <a:buChar char="◦"/>
              <a:defRPr/>
            </a:lvl3pPr>
            <a:lvl4pPr indent="-317500" lvl="3" marL="1828800">
              <a:spcBef>
                <a:spcPts val="400"/>
              </a:spcBef>
              <a:spcAft>
                <a:spcPts val="0"/>
              </a:spcAft>
              <a:buSzPts val="1400"/>
              <a:buChar char="◦"/>
              <a:defRPr/>
            </a:lvl4pPr>
            <a:lvl5pPr indent="-317500" lvl="4" marL="2286000">
              <a:spcBef>
                <a:spcPts val="400"/>
              </a:spcBef>
              <a:spcAft>
                <a:spcPts val="0"/>
              </a:spcAft>
              <a:buSzPts val="1400"/>
              <a:buChar char="◦"/>
              <a:defRPr/>
            </a:lvl5pPr>
            <a:lvl6pPr indent="-317500" lvl="5" marL="2743200">
              <a:spcBef>
                <a:spcPts val="400"/>
              </a:spcBef>
              <a:spcAft>
                <a:spcPts val="0"/>
              </a:spcAft>
              <a:buSzPts val="1400"/>
              <a:buChar char="◦"/>
              <a:defRPr/>
            </a:lvl6pPr>
            <a:lvl7pPr indent="-317500" lvl="6" marL="3200400">
              <a:spcBef>
                <a:spcPts val="400"/>
              </a:spcBef>
              <a:spcAft>
                <a:spcPts val="0"/>
              </a:spcAft>
              <a:buSzPts val="1400"/>
              <a:buChar char="◦"/>
              <a:defRPr/>
            </a:lvl7pPr>
            <a:lvl8pPr indent="-317500" lvl="7" marL="3657600">
              <a:spcBef>
                <a:spcPts val="400"/>
              </a:spcBef>
              <a:spcAft>
                <a:spcPts val="0"/>
              </a:spcAft>
              <a:buSzPts val="1400"/>
              <a:buChar char="◦"/>
              <a:defRPr/>
            </a:lvl8pPr>
            <a:lvl9pPr indent="-317500" lvl="8" marL="4114800">
              <a:spcBef>
                <a:spcPts val="400"/>
              </a:spcBef>
              <a:spcAft>
                <a:spcPts val="400"/>
              </a:spcAft>
              <a:buSzPts val="1400"/>
              <a:buChar char="◦"/>
              <a:defRPr/>
            </a:lvl9pPr>
          </a:lstStyle>
          <a:p/>
        </p:txBody>
      </p:sp>
      <p:sp>
        <p:nvSpPr>
          <p:cNvPr id="104" name="Google Shape;104;p1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ight">
  <p:cSld name="Ligh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/>
          <p:nvPr/>
        </p:nvSpPr>
        <p:spPr>
          <a:xfrm>
            <a:off x="8537456" y="4804172"/>
            <a:ext cx="606600" cy="338100"/>
          </a:xfrm>
          <a:prstGeom prst="rect">
            <a:avLst/>
          </a:prstGeom>
          <a:solidFill>
            <a:srgbClr val="ECF0F1"/>
          </a:solidFill>
          <a:ln>
            <a:noFill/>
          </a:ln>
        </p:spPr>
        <p:txBody>
          <a:bodyPr anchorCtr="0" anchor="ctr" bIns="51175" lIns="102375" spcFirstLastPara="1" rIns="102375" wrap="square" tIns="511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4"/>
          <p:cNvSpPr txBox="1"/>
          <p:nvPr>
            <p:ph type="title"/>
          </p:nvPr>
        </p:nvSpPr>
        <p:spPr>
          <a:xfrm>
            <a:off x="457200" y="224520"/>
            <a:ext cx="8229600" cy="32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700"/>
              <a:buFont typeface="Arial"/>
              <a:buNone/>
              <a:defRPr sz="27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108" name="Google Shape;108;p14"/>
          <p:cNvSpPr txBox="1"/>
          <p:nvPr>
            <p:ph idx="1" type="subTitle"/>
          </p:nvPr>
        </p:nvSpPr>
        <p:spPr>
          <a:xfrm>
            <a:off x="457201" y="492523"/>
            <a:ext cx="8229600" cy="35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15000"/>
              </a:lnSpc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None/>
              <a:defRPr sz="1600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9" name="Google Shape;109;p14"/>
          <p:cNvSpPr txBox="1"/>
          <p:nvPr>
            <p:ph idx="11" type="ftr"/>
          </p:nvPr>
        </p:nvSpPr>
        <p:spPr>
          <a:xfrm>
            <a:off x="231547" y="4856519"/>
            <a:ext cx="2428500" cy="19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0" name="Google Shape;110;p14"/>
          <p:cNvSpPr txBox="1"/>
          <p:nvPr>
            <p:ph idx="12" type="sldNum"/>
          </p:nvPr>
        </p:nvSpPr>
        <p:spPr>
          <a:xfrm>
            <a:off x="8612455" y="4860572"/>
            <a:ext cx="452100" cy="2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77500" lnSpcReduction="20000"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>
                <a:latin typeface="Calibri"/>
                <a:ea typeface="Calibri"/>
                <a:cs typeface="Calibri"/>
                <a:sym typeface="Calibri"/>
              </a:rPr>
              <a:t>|</a:t>
            </a:r>
            <a:fld id="{00000000-1234-1234-1234-123412341234}" type="slidenum">
              <a:rPr lang="en"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822960" y="214953"/>
            <a:ext cx="7543800" cy="10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822959" y="1384300"/>
            <a:ext cx="75438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title"/>
          </p:nvPr>
        </p:nvSpPr>
        <p:spPr>
          <a:xfrm>
            <a:off x="822960" y="214953"/>
            <a:ext cx="7543800" cy="10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" type="body"/>
          </p:nvPr>
        </p:nvSpPr>
        <p:spPr>
          <a:xfrm>
            <a:off x="822960" y="1384539"/>
            <a:ext cx="3703200" cy="55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32" name="Google Shape;32;p4"/>
          <p:cNvSpPr txBox="1"/>
          <p:nvPr>
            <p:ph idx="2" type="body"/>
          </p:nvPr>
        </p:nvSpPr>
        <p:spPr>
          <a:xfrm>
            <a:off x="822960" y="1936750"/>
            <a:ext cx="3703200" cy="25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3" type="body"/>
          </p:nvPr>
        </p:nvSpPr>
        <p:spPr>
          <a:xfrm>
            <a:off x="4663440" y="1384539"/>
            <a:ext cx="3703200" cy="55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34" name="Google Shape;34;p4"/>
          <p:cNvSpPr txBox="1"/>
          <p:nvPr>
            <p:ph idx="4" type="body"/>
          </p:nvPr>
        </p:nvSpPr>
        <p:spPr>
          <a:xfrm>
            <a:off x="4663440" y="1936750"/>
            <a:ext cx="3703200" cy="25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/>
          <p:nvPr/>
        </p:nvSpPr>
        <p:spPr>
          <a:xfrm>
            <a:off x="2382" y="4800600"/>
            <a:ext cx="9141600" cy="3429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5"/>
          <p:cNvSpPr/>
          <p:nvPr/>
        </p:nvSpPr>
        <p:spPr>
          <a:xfrm>
            <a:off x="12" y="4750737"/>
            <a:ext cx="9141600" cy="4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5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"/>
          <p:cNvSpPr txBox="1"/>
          <p:nvPr>
            <p:ph type="title"/>
          </p:nvPr>
        </p:nvSpPr>
        <p:spPr>
          <a:xfrm>
            <a:off x="822960" y="214953"/>
            <a:ext cx="7543800" cy="10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/>
          <p:nvPr/>
        </p:nvSpPr>
        <p:spPr>
          <a:xfrm>
            <a:off x="2382" y="4800600"/>
            <a:ext cx="9141600" cy="3429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7"/>
          <p:cNvSpPr txBox="1"/>
          <p:nvPr>
            <p:ph type="title"/>
          </p:nvPr>
        </p:nvSpPr>
        <p:spPr>
          <a:xfrm>
            <a:off x="822960" y="569214"/>
            <a:ext cx="7543800" cy="2674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b="0" sz="800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" type="body"/>
          </p:nvPr>
        </p:nvSpPr>
        <p:spPr>
          <a:xfrm>
            <a:off x="822960" y="3339846"/>
            <a:ext cx="75438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7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56" name="Google Shape;56;p7"/>
          <p:cNvCxnSpPr/>
          <p:nvPr/>
        </p:nvCxnSpPr>
        <p:spPr>
          <a:xfrm>
            <a:off x="905744" y="3257550"/>
            <a:ext cx="740670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7" name="Google Shape;57;p7"/>
          <p:cNvSpPr/>
          <p:nvPr/>
        </p:nvSpPr>
        <p:spPr>
          <a:xfrm>
            <a:off x="0" y="4750736"/>
            <a:ext cx="9144000" cy="49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/>
          <p:nvPr>
            <p:ph type="title"/>
          </p:nvPr>
        </p:nvSpPr>
        <p:spPr>
          <a:xfrm>
            <a:off x="822960" y="214953"/>
            <a:ext cx="7543800" cy="10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idx="1" type="body"/>
          </p:nvPr>
        </p:nvSpPr>
        <p:spPr>
          <a:xfrm>
            <a:off x="822960" y="1384300"/>
            <a:ext cx="37032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idx="2" type="body"/>
          </p:nvPr>
        </p:nvSpPr>
        <p:spPr>
          <a:xfrm>
            <a:off x="4663440" y="1384301"/>
            <a:ext cx="37032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8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8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/>
          <p:nvPr/>
        </p:nvSpPr>
        <p:spPr>
          <a:xfrm>
            <a:off x="13" y="0"/>
            <a:ext cx="3038100" cy="51435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9"/>
          <p:cNvSpPr/>
          <p:nvPr/>
        </p:nvSpPr>
        <p:spPr>
          <a:xfrm>
            <a:off x="3030053" y="0"/>
            <a:ext cx="48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9"/>
          <p:cNvSpPr txBox="1"/>
          <p:nvPr>
            <p:ph type="title"/>
          </p:nvPr>
        </p:nvSpPr>
        <p:spPr>
          <a:xfrm>
            <a:off x="342900" y="445769"/>
            <a:ext cx="24003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b="0" sz="36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" type="body"/>
          </p:nvPr>
        </p:nvSpPr>
        <p:spPr>
          <a:xfrm>
            <a:off x="3600450" y="548640"/>
            <a:ext cx="4869300" cy="39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0" name="Google Shape;70;p9"/>
          <p:cNvSpPr txBox="1"/>
          <p:nvPr>
            <p:ph idx="2" type="body"/>
          </p:nvPr>
        </p:nvSpPr>
        <p:spPr>
          <a:xfrm>
            <a:off x="342900" y="2194560"/>
            <a:ext cx="2400300" cy="253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71" name="Google Shape;71;p9"/>
          <p:cNvSpPr txBox="1"/>
          <p:nvPr>
            <p:ph idx="10" type="dt"/>
          </p:nvPr>
        </p:nvSpPr>
        <p:spPr>
          <a:xfrm>
            <a:off x="349134" y="4844840"/>
            <a:ext cx="196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9"/>
          <p:cNvSpPr txBox="1"/>
          <p:nvPr>
            <p:ph idx="11" type="ftr"/>
          </p:nvPr>
        </p:nvSpPr>
        <p:spPr>
          <a:xfrm>
            <a:off x="3600450" y="4844840"/>
            <a:ext cx="3486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9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0"/>
          <p:cNvSpPr/>
          <p:nvPr/>
        </p:nvSpPr>
        <p:spPr>
          <a:xfrm>
            <a:off x="0" y="3714750"/>
            <a:ext cx="9141600" cy="14289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0"/>
          <p:cNvSpPr/>
          <p:nvPr/>
        </p:nvSpPr>
        <p:spPr>
          <a:xfrm>
            <a:off x="12" y="3686307"/>
            <a:ext cx="9141600" cy="4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0"/>
          <p:cNvSpPr txBox="1"/>
          <p:nvPr>
            <p:ph type="title"/>
          </p:nvPr>
        </p:nvSpPr>
        <p:spPr>
          <a:xfrm>
            <a:off x="822960" y="3806190"/>
            <a:ext cx="7585200" cy="6171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b="0" sz="36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0"/>
          <p:cNvSpPr/>
          <p:nvPr>
            <p:ph idx="2" type="pic"/>
          </p:nvPr>
        </p:nvSpPr>
        <p:spPr>
          <a:xfrm>
            <a:off x="12" y="0"/>
            <a:ext cx="9144000" cy="3686400"/>
          </a:xfrm>
          <a:prstGeom prst="rect">
            <a:avLst/>
          </a:prstGeom>
          <a:solidFill>
            <a:srgbClr val="CCCCC2"/>
          </a:solidFill>
          <a:ln>
            <a:noFill/>
          </a:ln>
        </p:spPr>
      </p:sp>
      <p:sp>
        <p:nvSpPr>
          <p:cNvPr id="79" name="Google Shape;79;p10"/>
          <p:cNvSpPr txBox="1"/>
          <p:nvPr>
            <p:ph idx="1" type="body"/>
          </p:nvPr>
        </p:nvSpPr>
        <p:spPr>
          <a:xfrm>
            <a:off x="822960" y="4430268"/>
            <a:ext cx="7589400" cy="44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80" name="Google Shape;80;p10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0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0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0" y="4750736"/>
            <a:ext cx="9144000" cy="49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1"/>
          <p:cNvSpPr txBox="1"/>
          <p:nvPr>
            <p:ph type="title"/>
          </p:nvPr>
        </p:nvSpPr>
        <p:spPr>
          <a:xfrm>
            <a:off x="822960" y="214953"/>
            <a:ext cx="7543800" cy="10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b="0" i="0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" type="body"/>
          </p:nvPr>
        </p:nvSpPr>
        <p:spPr>
          <a:xfrm>
            <a:off x="822959" y="1384300"/>
            <a:ext cx="75438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3" name="Google Shape;13;p1"/>
          <p:cNvCxnSpPr/>
          <p:nvPr/>
        </p:nvCxnSpPr>
        <p:spPr>
          <a:xfrm>
            <a:off x="895149" y="1303384"/>
            <a:ext cx="747510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5"/>
          <p:cNvSpPr txBox="1"/>
          <p:nvPr>
            <p:ph type="ctrTitle"/>
          </p:nvPr>
        </p:nvSpPr>
        <p:spPr>
          <a:xfrm>
            <a:off x="842460" y="1636164"/>
            <a:ext cx="7543800" cy="2674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900"/>
              <a:t>Fair Housing Review</a:t>
            </a:r>
            <a:endParaRPr sz="6800"/>
          </a:p>
        </p:txBody>
      </p:sp>
      <p:pic>
        <p:nvPicPr>
          <p:cNvPr descr="Fair Housing Act - Free of Charge Creative Commons Real Estate 6 image" id="116" name="Google Shape;11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61338" y="727250"/>
            <a:ext cx="3021327" cy="2013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"/>
          <p:cNvSpPr txBox="1"/>
          <p:nvPr/>
        </p:nvSpPr>
        <p:spPr>
          <a:xfrm>
            <a:off x="689100" y="600450"/>
            <a:ext cx="7765800" cy="3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C) Employment Status 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C) 1988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C) Blockbusting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B) U.S. Department of Housing and Urban Development (HUD) 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C)  180 Days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B) Refusing to provide financial services in specific neighborhoods based on racial or ethnic demographics 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highlight>
                <a:srgbClr val="FFE599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7"/>
          <p:cNvSpPr txBox="1"/>
          <p:nvPr/>
        </p:nvSpPr>
        <p:spPr>
          <a:xfrm>
            <a:off x="689100" y="442525"/>
            <a:ext cx="7765800" cy="3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7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C) Investigates discrimination claims and attempts to resolve disputes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7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A) Installing a wheelchair ramp at the tenant's expense 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7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A) Directing a tenant to specific units based on their race or ethnicity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7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B) Pressuring homeowners to sell by suggesting certain groups are moving in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7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B) Fair Housing Act (FHA) 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7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B) Only dogs and mini horses are recognized as service animals under the ADA 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highlight>
                <a:srgbClr val="FFE599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8"/>
          <p:cNvSpPr txBox="1"/>
          <p:nvPr/>
        </p:nvSpPr>
        <p:spPr>
          <a:xfrm>
            <a:off x="619800" y="471750"/>
            <a:ext cx="7904400" cy="26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13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C) Refusing to rent to a family with children 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13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B) Require the tenant to pay for the modification unless it's part of common-use areas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13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C) Repainting walls a preferred color 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highlight>
                <a:srgbClr val="FFE599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9"/>
          <p:cNvSpPr txBox="1"/>
          <p:nvPr/>
        </p:nvSpPr>
        <p:spPr>
          <a:xfrm>
            <a:off x="450750" y="261150"/>
            <a:ext cx="8242500" cy="3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Emotional support animals are covered under the ADA. 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lphaLcParenR"/>
            </a:pPr>
            <a:r>
              <a:rPr lang="en" sz="2000">
                <a:solidFill>
                  <a:srgbClr val="3F3F3F"/>
                </a:solidFill>
                <a:highlight>
                  <a:srgbClr val="FFE599"/>
                </a:highlight>
                <a:latin typeface="Calibri"/>
                <a:ea typeface="Calibri"/>
                <a:cs typeface="Calibri"/>
                <a:sym typeface="Calibri"/>
              </a:rPr>
              <a:t>FALSE</a:t>
            </a:r>
            <a:endParaRPr sz="2000">
              <a:solidFill>
                <a:srgbClr val="3F3F3F"/>
              </a:solidFill>
              <a:highlight>
                <a:srgbClr val="FFE599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Multifamily housing built after March 13, 1991, must comply with accessibility standards. 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lphaLcParenR"/>
            </a:pPr>
            <a:r>
              <a:rPr lang="en" sz="2000">
                <a:solidFill>
                  <a:srgbClr val="3F3F3F"/>
                </a:solidFill>
                <a:highlight>
                  <a:srgbClr val="FFE599"/>
                </a:highlight>
                <a:latin typeface="Calibri"/>
                <a:ea typeface="Calibri"/>
                <a:cs typeface="Calibri"/>
                <a:sym typeface="Calibri"/>
              </a:rPr>
              <a:t>TRUE</a:t>
            </a:r>
            <a:endParaRPr sz="2000">
              <a:solidFill>
                <a:srgbClr val="3F3F3F"/>
              </a:solidFill>
              <a:highlight>
                <a:srgbClr val="FFE599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highlight>
                <a:srgbClr val="FFE599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Landlords are required to waive security deposits for tenants with disabilities. 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lphaLcParenR"/>
            </a:pPr>
            <a:r>
              <a:rPr lang="en" sz="2000">
                <a:solidFill>
                  <a:srgbClr val="3F3F3F"/>
                </a:solidFill>
                <a:highlight>
                  <a:srgbClr val="FFE599"/>
                </a:highlight>
                <a:latin typeface="Calibri"/>
                <a:ea typeface="Calibri"/>
                <a:cs typeface="Calibri"/>
                <a:sym typeface="Calibri"/>
              </a:rPr>
              <a:t>FALSE</a:t>
            </a:r>
            <a:endParaRPr sz="2000">
              <a:solidFill>
                <a:srgbClr val="3F3F3F"/>
              </a:solidFill>
              <a:highlight>
                <a:srgbClr val="FFE599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Under Fair Housing laws, a landlord can ask tenants with disabilities to provide medical proof of their condition. 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lphaLcParenR"/>
            </a:pPr>
            <a:r>
              <a:rPr lang="en" sz="2000">
                <a:solidFill>
                  <a:srgbClr val="3F3F3F"/>
                </a:solidFill>
                <a:highlight>
                  <a:srgbClr val="FFE599"/>
                </a:highlight>
                <a:latin typeface="Calibri"/>
                <a:ea typeface="Calibri"/>
                <a:cs typeface="Calibri"/>
                <a:sym typeface="Calibri"/>
              </a:rPr>
              <a:t>FALSE</a:t>
            </a:r>
            <a:endParaRPr sz="2000">
              <a:solidFill>
                <a:srgbClr val="3F3F3F"/>
              </a:solidFill>
              <a:highlight>
                <a:srgbClr val="FFE599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Retrospect">
  <a:themeElements>
    <a:clrScheme name="Retrospect">
      <a:dk1>
        <a:srgbClr val="000000"/>
      </a:dk1>
      <a:lt1>
        <a:srgbClr val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