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106c13bdbd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106c13bdbd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106c13bdbd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106c13bdbd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106c13bdbd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106c13bdbd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106c13bdbd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106c13bdbd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0379a66eb6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0379a66eb6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1110501d45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1110501d4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257eb9502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257eb9502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/>
          <p:nvPr/>
        </p:nvSpPr>
        <p:spPr>
          <a:xfrm>
            <a:off x="2382" y="4800600"/>
            <a:ext cx="91416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 txBox="1"/>
          <p:nvPr>
            <p:ph type="ctrTitle"/>
          </p:nvPr>
        </p:nvSpPr>
        <p:spPr>
          <a:xfrm>
            <a:off x="822960" y="569214"/>
            <a:ext cx="7543800" cy="267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25038" y="3341716"/>
            <a:ext cx="7543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1" name="Google Shape;21;p2"/>
          <p:cNvCxnSpPr/>
          <p:nvPr/>
        </p:nvCxnSpPr>
        <p:spPr>
          <a:xfrm>
            <a:off x="905744" y="3257550"/>
            <a:ext cx="74067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2"/>
          <p:cNvSpPr/>
          <p:nvPr/>
        </p:nvSpPr>
        <p:spPr>
          <a:xfrm>
            <a:off x="0" y="4750736"/>
            <a:ext cx="9144000" cy="49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" type="body"/>
          </p:nvPr>
        </p:nvSpPr>
        <p:spPr>
          <a:xfrm rot="5400000">
            <a:off x="3086160" y="-878900"/>
            <a:ext cx="3017400" cy="75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6" name="Google Shape;86;p11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1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1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"/>
          <p:cNvSpPr/>
          <p:nvPr/>
        </p:nvSpPr>
        <p:spPr>
          <a:xfrm>
            <a:off x="2382" y="4800600"/>
            <a:ext cx="91416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2"/>
          <p:cNvSpPr/>
          <p:nvPr/>
        </p:nvSpPr>
        <p:spPr>
          <a:xfrm>
            <a:off x="12" y="4750737"/>
            <a:ext cx="9144000" cy="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2"/>
          <p:cNvSpPr txBox="1"/>
          <p:nvPr>
            <p:ph type="title"/>
          </p:nvPr>
        </p:nvSpPr>
        <p:spPr>
          <a:xfrm rot="5400000">
            <a:off x="5369550" y="1483427"/>
            <a:ext cx="4320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" type="body"/>
          </p:nvPr>
        </p:nvSpPr>
        <p:spPr>
          <a:xfrm rot="5400000">
            <a:off x="1368975" y="-431174"/>
            <a:ext cx="4320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4" name="Google Shape;94;p12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2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9" name="Google Shape;99;p1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00" name="Google Shape;100;p1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2" name="Google Shape;102;p1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03" name="Google Shape;103;p13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>
              <a:spcBef>
                <a:spcPts val="1200"/>
              </a:spcBef>
              <a:spcAft>
                <a:spcPts val="0"/>
              </a:spcAft>
              <a:buSzPts val="2000"/>
              <a:buChar char=" "/>
              <a:defRPr/>
            </a:lvl1pPr>
            <a:lvl2pPr indent="-342900" lvl="1" marL="914400"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17500" lvl="2" marL="13716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3pPr>
            <a:lvl4pPr indent="-317500" lvl="3" marL="18288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4pPr>
            <a:lvl5pPr indent="-317500" lvl="4" marL="22860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5pPr>
            <a:lvl6pPr indent="-317500" lvl="5" marL="27432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6pPr>
            <a:lvl7pPr indent="-317500" lvl="6" marL="32004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7pPr>
            <a:lvl8pPr indent="-317500" lvl="7" marL="3657600">
              <a:spcBef>
                <a:spcPts val="400"/>
              </a:spcBef>
              <a:spcAft>
                <a:spcPts val="0"/>
              </a:spcAft>
              <a:buSzPts val="1400"/>
              <a:buChar char="◦"/>
              <a:defRPr/>
            </a:lvl8pPr>
            <a:lvl9pPr indent="-317500" lvl="8" marL="4114800">
              <a:spcBef>
                <a:spcPts val="400"/>
              </a:spcBef>
              <a:spcAft>
                <a:spcPts val="400"/>
              </a:spcAft>
              <a:buSzPts val="1400"/>
              <a:buChar char="◦"/>
              <a:defRPr/>
            </a:lvl9pPr>
          </a:lstStyle>
          <a:p/>
        </p:txBody>
      </p:sp>
      <p:sp>
        <p:nvSpPr>
          <p:cNvPr id="104" name="Google Shape;104;p1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ight">
  <p:cSld name="Ligh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/>
          <p:nvPr/>
        </p:nvSpPr>
        <p:spPr>
          <a:xfrm>
            <a:off x="8537456" y="4804172"/>
            <a:ext cx="606600" cy="338100"/>
          </a:xfrm>
          <a:prstGeom prst="rect">
            <a:avLst/>
          </a:prstGeom>
          <a:solidFill>
            <a:srgbClr val="ECF0F1"/>
          </a:solidFill>
          <a:ln>
            <a:noFill/>
          </a:ln>
        </p:spPr>
        <p:txBody>
          <a:bodyPr anchorCtr="0" anchor="ctr" bIns="51175" lIns="102375" spcFirstLastPara="1" rIns="102375" wrap="square" tIns="511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4"/>
          <p:cNvSpPr txBox="1"/>
          <p:nvPr>
            <p:ph type="title"/>
          </p:nvPr>
        </p:nvSpPr>
        <p:spPr>
          <a:xfrm>
            <a:off x="457200" y="224520"/>
            <a:ext cx="82296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700"/>
              <a:buFont typeface="Arial"/>
              <a:buNone/>
              <a:defRPr sz="27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108" name="Google Shape;108;p14"/>
          <p:cNvSpPr txBox="1"/>
          <p:nvPr>
            <p:ph idx="1" type="subTitle"/>
          </p:nvPr>
        </p:nvSpPr>
        <p:spPr>
          <a:xfrm>
            <a:off x="457201" y="492523"/>
            <a:ext cx="8229600" cy="3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None/>
              <a:defRPr sz="1600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9" name="Google Shape;109;p14"/>
          <p:cNvSpPr txBox="1"/>
          <p:nvPr>
            <p:ph idx="11" type="ftr"/>
          </p:nvPr>
        </p:nvSpPr>
        <p:spPr>
          <a:xfrm>
            <a:off x="231547" y="4856519"/>
            <a:ext cx="2428500" cy="1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14"/>
          <p:cNvSpPr txBox="1"/>
          <p:nvPr>
            <p:ph idx="12" type="sldNum"/>
          </p:nvPr>
        </p:nvSpPr>
        <p:spPr>
          <a:xfrm>
            <a:off x="8612455" y="4860572"/>
            <a:ext cx="452100" cy="2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7D8C8E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|</a:t>
            </a:r>
            <a:fld id="{00000000-1234-1234-1234-123412341234}" type="slidenum">
              <a:rPr lang="en"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822959" y="1384300"/>
            <a:ext cx="75438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>
            <a:off x="822960" y="1384539"/>
            <a:ext cx="3703200" cy="55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32" name="Google Shape;32;p4"/>
          <p:cNvSpPr txBox="1"/>
          <p:nvPr>
            <p:ph idx="2" type="body"/>
          </p:nvPr>
        </p:nvSpPr>
        <p:spPr>
          <a:xfrm>
            <a:off x="822960" y="1936750"/>
            <a:ext cx="3703200" cy="25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3" type="body"/>
          </p:nvPr>
        </p:nvSpPr>
        <p:spPr>
          <a:xfrm>
            <a:off x="4663440" y="1384539"/>
            <a:ext cx="3703200" cy="55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34" name="Google Shape;34;p4"/>
          <p:cNvSpPr txBox="1"/>
          <p:nvPr>
            <p:ph idx="4" type="body"/>
          </p:nvPr>
        </p:nvSpPr>
        <p:spPr>
          <a:xfrm>
            <a:off x="4663440" y="1936750"/>
            <a:ext cx="3703200" cy="25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/>
          <p:nvPr/>
        </p:nvSpPr>
        <p:spPr>
          <a:xfrm>
            <a:off x="2382" y="4800600"/>
            <a:ext cx="91416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12" y="4750737"/>
            <a:ext cx="9141600" cy="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5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/>
          <p:nvPr/>
        </p:nvSpPr>
        <p:spPr>
          <a:xfrm>
            <a:off x="2382" y="4800600"/>
            <a:ext cx="91416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7"/>
          <p:cNvSpPr txBox="1"/>
          <p:nvPr>
            <p:ph type="title"/>
          </p:nvPr>
        </p:nvSpPr>
        <p:spPr>
          <a:xfrm>
            <a:off x="822960" y="569214"/>
            <a:ext cx="7543800" cy="267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b="0"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" type="body"/>
          </p:nvPr>
        </p:nvSpPr>
        <p:spPr>
          <a:xfrm>
            <a:off x="822960" y="3339846"/>
            <a:ext cx="7543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56" name="Google Shape;56;p7"/>
          <p:cNvCxnSpPr/>
          <p:nvPr/>
        </p:nvCxnSpPr>
        <p:spPr>
          <a:xfrm>
            <a:off x="905744" y="3257550"/>
            <a:ext cx="74067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7" name="Google Shape;57;p7"/>
          <p:cNvSpPr/>
          <p:nvPr/>
        </p:nvSpPr>
        <p:spPr>
          <a:xfrm>
            <a:off x="0" y="4750736"/>
            <a:ext cx="9144000" cy="49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" type="body"/>
          </p:nvPr>
        </p:nvSpPr>
        <p:spPr>
          <a:xfrm>
            <a:off x="822960" y="1384300"/>
            <a:ext cx="37032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2" type="body"/>
          </p:nvPr>
        </p:nvSpPr>
        <p:spPr>
          <a:xfrm>
            <a:off x="4663440" y="1384301"/>
            <a:ext cx="37032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/>
          <p:nvPr/>
        </p:nvSpPr>
        <p:spPr>
          <a:xfrm>
            <a:off x="13" y="0"/>
            <a:ext cx="3038100" cy="51435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9"/>
          <p:cNvSpPr/>
          <p:nvPr/>
        </p:nvSpPr>
        <p:spPr>
          <a:xfrm>
            <a:off x="3030053" y="0"/>
            <a:ext cx="48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9"/>
          <p:cNvSpPr txBox="1"/>
          <p:nvPr>
            <p:ph type="title"/>
          </p:nvPr>
        </p:nvSpPr>
        <p:spPr>
          <a:xfrm>
            <a:off x="342900" y="445769"/>
            <a:ext cx="24003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" type="body"/>
          </p:nvPr>
        </p:nvSpPr>
        <p:spPr>
          <a:xfrm>
            <a:off x="3600450" y="548640"/>
            <a:ext cx="4869300" cy="39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2" type="body"/>
          </p:nvPr>
        </p:nvSpPr>
        <p:spPr>
          <a:xfrm>
            <a:off x="342900" y="2194560"/>
            <a:ext cx="2400300" cy="25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1" name="Google Shape;71;p9"/>
          <p:cNvSpPr txBox="1"/>
          <p:nvPr>
            <p:ph idx="10" type="dt"/>
          </p:nvPr>
        </p:nvSpPr>
        <p:spPr>
          <a:xfrm>
            <a:off x="349134" y="4844840"/>
            <a:ext cx="196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1" type="ftr"/>
          </p:nvPr>
        </p:nvSpPr>
        <p:spPr>
          <a:xfrm>
            <a:off x="3600450" y="4844840"/>
            <a:ext cx="3486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9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0"/>
          <p:cNvSpPr/>
          <p:nvPr/>
        </p:nvSpPr>
        <p:spPr>
          <a:xfrm>
            <a:off x="0" y="3714750"/>
            <a:ext cx="9141600" cy="1428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0"/>
          <p:cNvSpPr/>
          <p:nvPr/>
        </p:nvSpPr>
        <p:spPr>
          <a:xfrm>
            <a:off x="12" y="3686307"/>
            <a:ext cx="9141600" cy="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0"/>
          <p:cNvSpPr txBox="1"/>
          <p:nvPr>
            <p:ph type="title"/>
          </p:nvPr>
        </p:nvSpPr>
        <p:spPr>
          <a:xfrm>
            <a:off x="822960" y="3806190"/>
            <a:ext cx="7585200" cy="617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/>
          <p:nvPr>
            <p:ph idx="2" type="pic"/>
          </p:nvPr>
        </p:nvSpPr>
        <p:spPr>
          <a:xfrm>
            <a:off x="12" y="0"/>
            <a:ext cx="9144000" cy="3686400"/>
          </a:xfrm>
          <a:prstGeom prst="rect">
            <a:avLst/>
          </a:prstGeom>
          <a:solidFill>
            <a:srgbClr val="CCCCC2"/>
          </a:solidFill>
          <a:ln>
            <a:noFill/>
          </a:ln>
        </p:spPr>
      </p:sp>
      <p:sp>
        <p:nvSpPr>
          <p:cNvPr id="79" name="Google Shape;79;p10"/>
          <p:cNvSpPr txBox="1"/>
          <p:nvPr>
            <p:ph idx="1" type="body"/>
          </p:nvPr>
        </p:nvSpPr>
        <p:spPr>
          <a:xfrm>
            <a:off x="822960" y="4430268"/>
            <a:ext cx="7589400" cy="4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0" name="Google Shape;80;p10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0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0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0" y="4750736"/>
            <a:ext cx="9144000" cy="49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1"/>
          <p:cNvSpPr txBox="1"/>
          <p:nvPr>
            <p:ph type="title"/>
          </p:nvPr>
        </p:nvSpPr>
        <p:spPr>
          <a:xfrm>
            <a:off x="822960" y="214953"/>
            <a:ext cx="7543800" cy="10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822959" y="1384300"/>
            <a:ext cx="75438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0" type="dt"/>
          </p:nvPr>
        </p:nvSpPr>
        <p:spPr>
          <a:xfrm>
            <a:off x="822961" y="4844840"/>
            <a:ext cx="1854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1" type="ftr"/>
          </p:nvPr>
        </p:nvSpPr>
        <p:spPr>
          <a:xfrm>
            <a:off x="2764639" y="4844840"/>
            <a:ext cx="3617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7425344" y="4844840"/>
            <a:ext cx="9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3" name="Google Shape;13;p1"/>
          <p:cNvCxnSpPr/>
          <p:nvPr/>
        </p:nvCxnSpPr>
        <p:spPr>
          <a:xfrm>
            <a:off x="895149" y="1303384"/>
            <a:ext cx="74751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 txBox="1"/>
          <p:nvPr>
            <p:ph type="ctrTitle"/>
          </p:nvPr>
        </p:nvSpPr>
        <p:spPr>
          <a:xfrm>
            <a:off x="842447" y="1548639"/>
            <a:ext cx="7543800" cy="2674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900"/>
              <a:t>Landlord/ Tenant Law</a:t>
            </a:r>
            <a:r>
              <a:rPr lang="en" sz="6900"/>
              <a:t> Review</a:t>
            </a:r>
            <a:endParaRPr sz="6800"/>
          </a:p>
        </p:txBody>
      </p:sp>
      <p:pic>
        <p:nvPicPr>
          <p:cNvPr id="116" name="Google Shape;116;p15"/>
          <p:cNvPicPr preferRelativeResize="0"/>
          <p:nvPr/>
        </p:nvPicPr>
        <p:blipFill rotWithShape="1">
          <a:blip r:embed="rId3">
            <a:alphaModFix/>
          </a:blip>
          <a:srcRect b="5650" l="0" r="0" t="5650"/>
          <a:stretch/>
        </p:blipFill>
        <p:spPr>
          <a:xfrm>
            <a:off x="3225399" y="342649"/>
            <a:ext cx="2693199" cy="1795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/>
          <p:nvPr/>
        </p:nvSpPr>
        <p:spPr>
          <a:xfrm>
            <a:off x="689100" y="527525"/>
            <a:ext cx="7765800" cy="3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To give up possession of the premises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–</a:t>
            </a: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A structure used as a home, by an individual or a common household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3 days after mailing</a:t>
            </a: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– Having concrete knowledge of the fact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– Effective date, license number, and type of professional license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A letter from a health care practitioner addressing each animal and the need for multiple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/>
          <p:nvPr/>
        </p:nvSpPr>
        <p:spPr>
          <a:xfrm>
            <a:off x="689100" y="290125"/>
            <a:ext cx="7765800" cy="3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Waiving rights under the rental agreement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Acceptance of rent without reservation gives it the same effect as being signed by the landlord.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The agreement must have a provision allowing email communication.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– Landlords can impose rules without notifying tenants.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7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Notify the landlord in writing before the absence.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/>
          <p:nvPr/>
        </p:nvSpPr>
        <p:spPr>
          <a:xfrm>
            <a:off x="619800" y="339900"/>
            <a:ext cx="7904400" cy="44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2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The landlord can enter the premises after the 7 day period has passed.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2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It may be settled by agreement.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2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Procure essential services and deduct the cost from rent, after notice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2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The tenant may recover damages for the breach.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2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They are excused from paying rent for that period.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2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– The tenant may recover damages, deliver written notice to the landlord and give them 3 working days to correct</a:t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/>
          <p:nvPr/>
        </p:nvSpPr>
        <p:spPr>
          <a:xfrm>
            <a:off x="689100" y="452275"/>
            <a:ext cx="7765800" cy="3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8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3 days to correct or quit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8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If the tenant remedies the noncompliance adequately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8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14 days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8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3 days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8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Terminate the rental agreement with at least 5 days' notice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18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Within 5 business days.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/>
          <p:nvPr/>
        </p:nvSpPr>
        <p:spPr>
          <a:xfrm>
            <a:off x="689100" y="452275"/>
            <a:ext cx="7765800" cy="3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24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Within 5 business days of receipt.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24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Abandonment by the tenant.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24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45 days.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24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The landlord can enter the dwelling and perform repairs.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24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Issue a 24-hour notice to correct the situation.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24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Enter the unit to perform necessary work and bill the tenants.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/>
        </p:nvSpPr>
        <p:spPr>
          <a:xfrm>
            <a:off x="689100" y="452275"/>
            <a:ext cx="7765800" cy="3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0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All of the above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0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Apportion uniformly from day to day.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0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Both A and B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0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The name and address of the person managing the premises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0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The tenancy continues on a month-to-month basis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0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The foregoment of rights has no effect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2"/>
          <p:cNvSpPr txBox="1"/>
          <p:nvPr/>
        </p:nvSpPr>
        <p:spPr>
          <a:xfrm>
            <a:off x="689100" y="456350"/>
            <a:ext cx="7765800" cy="3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6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– Documentation stating the need for the animal from a doctor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6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– The tenant is liable only if the landlord provided a written statement of damages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6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 – Using certified mail or delivering in hand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6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– Up to one month's rent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6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 – A landlord cannot prevent tenants from legally possessing firearms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arenR" startAt="36"/>
            </a:pPr>
            <a:r>
              <a:rPr lang="en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 - They are in good working order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3F3F3F"/>
              </a:solidFill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etrospect">
  <a:themeElements>
    <a:clrScheme name="Retrospect">
      <a:dk1>
        <a:srgbClr val="000000"/>
      </a:dk1>
      <a:lt1>
        <a:srgbClr val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